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66" r:id="rId2"/>
    <p:sldId id="275" r:id="rId3"/>
    <p:sldId id="273" r:id="rId4"/>
    <p:sldId id="292" r:id="rId5"/>
    <p:sldId id="277" r:id="rId6"/>
    <p:sldId id="278" r:id="rId7"/>
    <p:sldId id="293" r:id="rId8"/>
    <p:sldId id="281" r:id="rId9"/>
    <p:sldId id="290" r:id="rId10"/>
    <p:sldId id="280" r:id="rId11"/>
    <p:sldId id="279" r:id="rId12"/>
    <p:sldId id="284" r:id="rId13"/>
    <p:sldId id="285" r:id="rId14"/>
    <p:sldId id="286" r:id="rId15"/>
    <p:sldId id="270" r:id="rId16"/>
    <p:sldId id="291" r:id="rId17"/>
  </p:sldIdLst>
  <p:sldSz cx="12192000" cy="6858000"/>
  <p:notesSz cx="6858000" cy="9144000"/>
  <p:embeddedFontLst>
    <p:embeddedFont>
      <p:font typeface="BM HANNA Air OTF" panose="020B0600000101010101" pitchFamily="34" charset="-127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Malgun Gothic" panose="020B0503020000020004" pitchFamily="34" charset="-127"/>
      <p:regular r:id="rId27"/>
      <p:bold r:id="rId28"/>
    </p:embeddedFont>
    <p:embeddedFont>
      <p:font typeface="Malgun Gothic" panose="020B0503020000020004" pitchFamily="34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1A80C0"/>
    <a:srgbClr val="EC4A63"/>
    <a:srgbClr val="F7D331"/>
    <a:srgbClr val="F9BFC7"/>
    <a:srgbClr val="F29343"/>
    <a:srgbClr val="F59DAA"/>
    <a:srgbClr val="5F5F60"/>
    <a:srgbClr val="565658"/>
    <a:srgbClr val="2D3C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44" autoAdjust="0"/>
    <p:restoredTop sz="73803" autoAdjust="0"/>
  </p:normalViewPr>
  <p:slideViewPr>
    <p:cSldViewPr snapToGrid="0" showGuides="1">
      <p:cViewPr>
        <p:scale>
          <a:sx n="94" d="100"/>
          <a:sy n="94" d="100"/>
        </p:scale>
        <p:origin x="1448" y="24"/>
      </p:cViewPr>
      <p:guideLst>
        <p:guide orient="horz" pos="2205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05E5C9-E161-BC4D-91D2-F0B1AC74657E}" type="datetimeFigureOut">
              <a:rPr kumimoji="1" lang="ko-Kore-KR" altLang="en-US" smtClean="0"/>
              <a:t>2023. 3. 6.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C2E34-EA22-8A47-9F9C-30EC75AE8DE7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40832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123187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7951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오버피팅</a:t>
            </a:r>
            <a:r>
              <a:rPr kumimoji="1" lang="ko-KR" altLang="en-US" dirty="0"/>
              <a:t> 방지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좀더일반적인</a:t>
            </a:r>
            <a:r>
              <a:rPr kumimoji="1" lang="ko-KR" altLang="en-US" dirty="0"/>
              <a:t> 모델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525385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지킬수있냐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테스트및수정기간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132165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나는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놀거냐</a:t>
            </a: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결국엔 같이한다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05479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질문있으신분들은</a:t>
            </a:r>
            <a:r>
              <a:rPr kumimoji="1" lang="ko-KR" altLang="en-US" dirty="0"/>
              <a:t> 말씀해주시면 </a:t>
            </a:r>
            <a:r>
              <a:rPr kumimoji="1" lang="ko-KR" altLang="en-US" dirty="0" err="1"/>
              <a:t>감사하겟스빈다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61965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출산유릉ㄹ</a:t>
            </a:r>
            <a:r>
              <a:rPr kumimoji="1" lang="ko-KR" altLang="en-US" dirty="0"/>
              <a:t> 높인다</a:t>
            </a: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21280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선행연구</a:t>
            </a:r>
            <a:endParaRPr kumimoji="1" lang="en-US" altLang="ko-Kore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발정짖ㅇ후로는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이런게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있따고</a:t>
            </a:r>
            <a:r>
              <a:rPr kumimoji="1" lang="ko-KR" altLang="en-US" dirty="0"/>
              <a:t> 알려졌습니다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4596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67416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dirty="0"/>
              <a:t>bounding box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전체적인 흐름도는 다음과 같습니다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err="1"/>
              <a:t>귀쫑긋</a:t>
            </a:r>
            <a:r>
              <a:rPr kumimoji="1" lang="ko-KR" altLang="en-US" dirty="0"/>
              <a:t> 여부를 단위시간마다 저장해서 시계열 데이터로 구성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20120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연구를 통해 </a:t>
            </a: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기여를 하고자 하고</a:t>
            </a: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err="1"/>
              <a:t>적용할수있을것으로</a:t>
            </a:r>
            <a:r>
              <a:rPr kumimoji="1" lang="ko-KR" altLang="en-US" dirty="0"/>
              <a:t> 기대합니다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81451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레이블링</a:t>
            </a:r>
            <a:endParaRPr kumimoji="1" lang="en-US" altLang="ko-Kore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ore-KR" dirty="0"/>
              <a:t>5</a:t>
            </a:r>
            <a:r>
              <a:rPr kumimoji="1" lang="ko-Kore-KR" altLang="en-US" dirty="0"/>
              <a:t>초당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프레임</a:t>
            </a:r>
            <a:r>
              <a:rPr kumimoji="1" lang="en-US" altLang="ko-KR" dirty="0"/>
              <a:t>???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-</a:t>
            </a:r>
            <a:r>
              <a:rPr kumimoji="1" lang="ko-KR" altLang="en-US" dirty="0"/>
              <a:t>대략 </a:t>
            </a:r>
            <a:r>
              <a:rPr kumimoji="1" lang="en-US" altLang="ko-KR" dirty="0"/>
              <a:t>5</a:t>
            </a:r>
            <a:r>
              <a:rPr kumimoji="1" lang="ko-KR" altLang="en-US" dirty="0"/>
              <a:t>초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어림잡아놓은것</a:t>
            </a:r>
            <a:r>
              <a:rPr kumimoji="1" lang="en-US" altLang="ko-KR" dirty="0"/>
              <a:t>)</a:t>
            </a:r>
            <a:r>
              <a:rPr kumimoji="1" lang="ko-KR" altLang="en-US" dirty="0"/>
              <a:t> 움직임이 </a:t>
            </a:r>
            <a:r>
              <a:rPr kumimoji="1" lang="ko-KR" altLang="en-US" dirty="0" err="1"/>
              <a:t>바뀔때</a:t>
            </a:r>
            <a:r>
              <a:rPr kumimoji="1" lang="ko-KR" altLang="en-US" dirty="0"/>
              <a:t> 추출</a:t>
            </a: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ore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한쪽 귀만 </a:t>
            </a:r>
            <a:r>
              <a:rPr kumimoji="1" lang="ko-KR" altLang="en-US" dirty="0" err="1"/>
              <a:t>보이는건</a:t>
            </a:r>
            <a:r>
              <a:rPr kumimoji="1" lang="ko-KR" altLang="en-US" dirty="0"/>
              <a:t> 레이블링 기준이 애매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장난칠때ㅐ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69453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ore-KR" altLang="en-US" dirty="0"/>
              <a:t>왜</a:t>
            </a:r>
            <a:r>
              <a:rPr kumimoji="1" lang="ko-KR" altLang="en-US" dirty="0"/>
              <a:t> </a:t>
            </a:r>
            <a:r>
              <a:rPr kumimoji="1" lang="en-US" altLang="ko-KR" dirty="0"/>
              <a:t>single class?? 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클래스 두개</a:t>
            </a:r>
            <a:endParaRPr kumimoji="1"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04659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C2E34-EA22-8A47-9F9C-30EC75AE8DE7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8222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74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82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701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296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348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473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503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978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405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203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94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A66A62-4D8D-4B4A-8FC1-B2FB5A3CC144}" type="datetimeFigureOut">
              <a:rPr lang="ko-KR" altLang="en-US" smtClean="0"/>
              <a:t>2023. 3. 6.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65B32-80EB-4DFE-A990-5B19CB0B7D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244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>
            <a:cxnSpLocks/>
          </p:cNvCxnSpPr>
          <p:nvPr/>
        </p:nvCxnSpPr>
        <p:spPr>
          <a:xfrm>
            <a:off x="1108709" y="3099044"/>
            <a:ext cx="10161270" cy="0"/>
          </a:xfrm>
          <a:prstGeom prst="lin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719481" y="2223592"/>
            <a:ext cx="6752169" cy="76944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2023</a:t>
            </a:r>
            <a:r>
              <a:rPr lang="ko-KR" altLang="en-US" sz="44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 </a:t>
            </a:r>
            <a:r>
              <a:rPr lang="ko-KR" altLang="en-US" sz="4400" b="1" spc="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캡스톤</a:t>
            </a:r>
            <a:r>
              <a:rPr lang="en" altLang="ko-Kore-KR" sz="4400" b="1" dirty="0">
                <a:effectLst/>
                <a:latin typeface="+mj-lt"/>
                <a:ea typeface="Batang" panose="02030600000101010101" pitchFamily="18" charset="-127"/>
                <a:cs typeface="Al Nile" pitchFamily="2" charset="-78"/>
              </a:rPr>
              <a:t>I</a:t>
            </a:r>
            <a:r>
              <a:rPr lang="ko-KR" altLang="en-US" sz="44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 계획 발표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273606" y="1875840"/>
            <a:ext cx="184731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endParaRPr lang="ko-KR" altLang="en-US" spc="600" dirty="0">
              <a:solidFill>
                <a:srgbClr val="565658"/>
              </a:solidFill>
              <a:latin typeface="+mj-lt"/>
              <a:ea typeface="210 콤퓨타세탁 L" panose="020206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297CF4-9475-90E0-F5C1-11F13A151F64}"/>
              </a:ext>
            </a:extLst>
          </p:cNvPr>
          <p:cNvSpPr txBox="1"/>
          <p:nvPr/>
        </p:nvSpPr>
        <p:spPr>
          <a:xfrm>
            <a:off x="3753134" y="5608592"/>
            <a:ext cx="8195979" cy="76944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20201747</a:t>
            </a:r>
            <a:r>
              <a:rPr lang="ko-KR" alt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 이상욱</a:t>
            </a:r>
            <a:r>
              <a:rPr lang="en-US" altLang="ko-KR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,</a:t>
            </a:r>
            <a:r>
              <a:rPr lang="ko-KR" alt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 </a:t>
            </a:r>
            <a:r>
              <a:rPr lang="en-US" altLang="ko-KR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20191781</a:t>
            </a:r>
            <a:r>
              <a:rPr lang="ko-KR" alt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 이가현</a:t>
            </a:r>
            <a:r>
              <a:rPr lang="en-US" altLang="ko-KR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,</a:t>
            </a:r>
            <a:r>
              <a:rPr lang="ko-KR" alt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 </a:t>
            </a:r>
            <a:r>
              <a:rPr lang="en-US" altLang="ko-KR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20201774</a:t>
            </a:r>
            <a:r>
              <a:rPr lang="ko-KR" alt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 신유정</a:t>
            </a:r>
          </a:p>
          <a:p>
            <a:pPr algn="r"/>
            <a:r>
              <a:rPr lang="ko-KR" alt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지도교수 </a:t>
            </a:r>
            <a:r>
              <a:rPr lang="en-US" altLang="ko-KR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:</a:t>
            </a:r>
            <a:r>
              <a:rPr lang="ko-KR" altLang="en-US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 이현빈</a:t>
            </a:r>
            <a:endParaRPr lang="en-US" altLang="ko-KR" sz="22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BM HANNA Air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60309C-9980-081B-E923-5A9D75373516}"/>
              </a:ext>
            </a:extLst>
          </p:cNvPr>
          <p:cNvSpPr txBox="1"/>
          <p:nvPr/>
        </p:nvSpPr>
        <p:spPr>
          <a:xfrm>
            <a:off x="3508278" y="3150719"/>
            <a:ext cx="5174574" cy="43088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M HANNA Air OTF" panose="020B0600000101010101" pitchFamily="34" charset="-127"/>
              </a:rPr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2661920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5A8BB2-C38A-B290-022B-1ECA13AF4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394" y="996645"/>
            <a:ext cx="6685143" cy="52694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1B9509-54D3-C84B-5111-DB61052D19EC}"/>
              </a:ext>
            </a:extLst>
          </p:cNvPr>
          <p:cNvSpPr txBox="1"/>
          <p:nvPr/>
        </p:nvSpPr>
        <p:spPr>
          <a:xfrm>
            <a:off x="507455" y="122167"/>
            <a:ext cx="2662908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3.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내용 및 방법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C637F1-5E5D-BBCB-7C60-BDA68EA7C0D5}"/>
              </a:ext>
            </a:extLst>
          </p:cNvPr>
          <p:cNvSpPr txBox="1"/>
          <p:nvPr/>
        </p:nvSpPr>
        <p:spPr>
          <a:xfrm>
            <a:off x="634352" y="807010"/>
            <a:ext cx="1423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/>
              <a:t>앱 기능</a:t>
            </a:r>
            <a:r>
              <a:rPr kumimoji="1" lang="en-US" altLang="ko-KR" sz="2000" b="1" dirty="0"/>
              <a:t>/UI</a:t>
            </a:r>
            <a:endParaRPr kumimoji="1" lang="ko-Kore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548393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1A842BD-5DAA-7645-1C1E-16097B28E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795" y="1474052"/>
            <a:ext cx="7772400" cy="470104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5BD4CF4-5BE6-9A6C-7679-61BF9BFD5831}"/>
              </a:ext>
            </a:extLst>
          </p:cNvPr>
          <p:cNvSpPr txBox="1"/>
          <p:nvPr/>
        </p:nvSpPr>
        <p:spPr>
          <a:xfrm>
            <a:off x="507455" y="122167"/>
            <a:ext cx="2662908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3.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내용 및 방법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A91F2D-8D7D-061E-55DD-45C283DA952F}"/>
              </a:ext>
            </a:extLst>
          </p:cNvPr>
          <p:cNvSpPr txBox="1"/>
          <p:nvPr/>
        </p:nvSpPr>
        <p:spPr>
          <a:xfrm>
            <a:off x="634352" y="807010"/>
            <a:ext cx="18133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/>
              <a:t>네트워크 구조</a:t>
            </a:r>
            <a:endParaRPr kumimoji="1" lang="ko-Kore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18885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TextBox 140"/>
          <p:cNvSpPr txBox="1"/>
          <p:nvPr/>
        </p:nvSpPr>
        <p:spPr>
          <a:xfrm>
            <a:off x="507455" y="122167"/>
            <a:ext cx="2050561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4.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추진전략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A4C5AA-2202-B3F4-9008-0BE3EDCC2035}"/>
              </a:ext>
            </a:extLst>
          </p:cNvPr>
          <p:cNvSpPr txBox="1"/>
          <p:nvPr/>
        </p:nvSpPr>
        <p:spPr>
          <a:xfrm>
            <a:off x="1041991" y="1339702"/>
            <a:ext cx="9803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/>
              <a:t>주 </a:t>
            </a:r>
            <a:r>
              <a:rPr kumimoji="1" lang="en-US" altLang="ko-KR" dirty="0"/>
              <a:t>1</a:t>
            </a:r>
            <a:r>
              <a:rPr kumimoji="1" lang="ko-KR" altLang="en-US" dirty="0"/>
              <a:t>회 </a:t>
            </a:r>
            <a:r>
              <a:rPr kumimoji="1" lang="ko-KR" altLang="en-US" dirty="0" err="1"/>
              <a:t>캡스톤디자인</a:t>
            </a:r>
            <a:r>
              <a:rPr kumimoji="1" lang="ko-KR" altLang="en-US" dirty="0"/>
              <a:t> 진행 보고 및 회의 진행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en-US" altLang="ko-Kore-KR" dirty="0"/>
              <a:t>Labelling</a:t>
            </a:r>
            <a:r>
              <a:rPr kumimoji="1" lang="ko-Kore-KR" altLang="en-US" dirty="0"/>
              <a:t>에</a:t>
            </a:r>
            <a:r>
              <a:rPr kumimoji="1" lang="ko-KR" altLang="en-US" dirty="0"/>
              <a:t> 필요한</a:t>
            </a:r>
            <a:r>
              <a:rPr kumimoji="1" lang="en-US" altLang="ko-KR" dirty="0"/>
              <a:t> </a:t>
            </a:r>
            <a:r>
              <a:rPr kumimoji="1" lang="ko-KR" altLang="en-US" dirty="0"/>
              <a:t>데이터셋은</a:t>
            </a:r>
            <a:r>
              <a:rPr kumimoji="1" lang="en-US" altLang="ko-KR" dirty="0"/>
              <a:t> </a:t>
            </a:r>
            <a:r>
              <a:rPr kumimoji="1" lang="ko-KR" altLang="en-US" dirty="0"/>
              <a:t>실제 돼지 농장의 영상을 받아 사용하며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추가로 </a:t>
            </a:r>
            <a:r>
              <a:rPr kumimoji="1" lang="en-US" altLang="ko-KR" dirty="0"/>
              <a:t>AI HUB</a:t>
            </a:r>
            <a:r>
              <a:rPr kumimoji="1" lang="ko-KR" altLang="en-US" dirty="0"/>
              <a:t>에 공개 되어있는 돼지 축사 데이터 활용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65492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442E910-5873-F512-A10E-B2860A0F2B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911" y="525780"/>
            <a:ext cx="8386424" cy="59279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DF3130-12EB-BE0F-8E0E-5E3955F68EE5}"/>
              </a:ext>
            </a:extLst>
          </p:cNvPr>
          <p:cNvSpPr txBox="1"/>
          <p:nvPr/>
        </p:nvSpPr>
        <p:spPr>
          <a:xfrm>
            <a:off x="634352" y="80701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/>
              <a:t>일정표</a:t>
            </a:r>
            <a:endParaRPr kumimoji="1" lang="ko-Kore-KR" alt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7ADE46-C1A9-B290-6F18-51E1A72D092C}"/>
              </a:ext>
            </a:extLst>
          </p:cNvPr>
          <p:cNvSpPr txBox="1"/>
          <p:nvPr/>
        </p:nvSpPr>
        <p:spPr>
          <a:xfrm>
            <a:off x="507455" y="122167"/>
            <a:ext cx="2050561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4.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추진전략</a:t>
            </a:r>
          </a:p>
        </p:txBody>
      </p:sp>
    </p:spTree>
    <p:extLst>
      <p:ext uri="{BB962C8B-B14F-4D97-AF65-F5344CB8AC3E}">
        <p14:creationId xmlns:p14="http://schemas.microsoft.com/office/powerpoint/2010/main" val="1423729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89C0FB-1861-4584-60A8-DD238C708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7486" y="799947"/>
            <a:ext cx="4942234" cy="57069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B25D68-1F4A-6CC3-C4FC-DC85D33359C1}"/>
              </a:ext>
            </a:extLst>
          </p:cNvPr>
          <p:cNvSpPr txBox="1"/>
          <p:nvPr/>
        </p:nvSpPr>
        <p:spPr>
          <a:xfrm>
            <a:off x="634352" y="807010"/>
            <a:ext cx="15568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/>
              <a:t>역할 </a:t>
            </a:r>
            <a:r>
              <a:rPr kumimoji="1" lang="ko-KR" altLang="en-US" sz="2000" b="1" dirty="0" err="1"/>
              <a:t>분담표</a:t>
            </a:r>
            <a:endParaRPr kumimoji="1" lang="ko-Kore-KR" alt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AFD860-577A-893D-7E3B-65061594370D}"/>
              </a:ext>
            </a:extLst>
          </p:cNvPr>
          <p:cNvSpPr txBox="1"/>
          <p:nvPr/>
        </p:nvSpPr>
        <p:spPr>
          <a:xfrm>
            <a:off x="507455" y="122167"/>
            <a:ext cx="2050561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4.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추진전략</a:t>
            </a:r>
          </a:p>
        </p:txBody>
      </p:sp>
    </p:spTree>
    <p:extLst>
      <p:ext uri="{BB962C8B-B14F-4D97-AF65-F5344CB8AC3E}">
        <p14:creationId xmlns:p14="http://schemas.microsoft.com/office/powerpoint/2010/main" val="1744775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501927" y="2873990"/>
            <a:ext cx="1362874" cy="76944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b="1" dirty="0" err="1">
                <a:latin typeface="+mj-lt"/>
                <a:ea typeface="BM HANNA Air OTF" panose="020B0600000101010101" pitchFamily="34" charset="-127"/>
              </a:rPr>
              <a:t>QnA</a:t>
            </a:r>
            <a:endParaRPr lang="ko-KR" altLang="en-US" sz="4400" b="1" dirty="0">
              <a:latin typeface="+mj-lt"/>
              <a:ea typeface="BM HANNA Air OTF" panose="020B0600000101010101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C1408F5-115C-41D3-82B5-6C909075249E}"/>
              </a:ext>
            </a:extLst>
          </p:cNvPr>
          <p:cNvCxnSpPr>
            <a:cxnSpLocks/>
          </p:cNvCxnSpPr>
          <p:nvPr/>
        </p:nvCxnSpPr>
        <p:spPr>
          <a:xfrm>
            <a:off x="1108710" y="3984010"/>
            <a:ext cx="10161270" cy="0"/>
          </a:xfrm>
          <a:prstGeom prst="lin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3488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150849" y="2873990"/>
            <a:ext cx="8065029" cy="76944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latin typeface="+mj-lt"/>
                <a:ea typeface="BM HANNA Air OTF" panose="020B0600000101010101" pitchFamily="34" charset="-127"/>
              </a:rPr>
              <a:t>발표를 </a:t>
            </a:r>
            <a:r>
              <a:rPr lang="ko-KR" altLang="en-US" sz="4400" b="1" dirty="0" err="1">
                <a:latin typeface="+mj-lt"/>
                <a:ea typeface="BM HANNA Air OTF" panose="020B0600000101010101" pitchFamily="34" charset="-127"/>
              </a:rPr>
              <a:t>들어주셔서</a:t>
            </a:r>
            <a:r>
              <a:rPr lang="ko-KR" altLang="en-US" sz="4400" b="1" dirty="0">
                <a:latin typeface="+mj-lt"/>
                <a:ea typeface="BM HANNA Air OTF" panose="020B0600000101010101" pitchFamily="34" charset="-127"/>
              </a:rPr>
              <a:t> 감사합니다</a:t>
            </a:r>
            <a:r>
              <a:rPr lang="en-US" altLang="ko-KR" sz="4400" b="1" dirty="0">
                <a:latin typeface="+mj-lt"/>
                <a:ea typeface="BM HANNA Air OTF" panose="020B0600000101010101" pitchFamily="34" charset="-127"/>
              </a:rPr>
              <a:t>.</a:t>
            </a:r>
            <a:endParaRPr lang="ko-KR" altLang="en-US" sz="4400" b="1" dirty="0">
              <a:latin typeface="+mj-lt"/>
              <a:ea typeface="BM HANNA Air OTF" panose="020B0600000101010101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C1408F5-115C-41D3-82B5-6C909075249E}"/>
              </a:ext>
            </a:extLst>
          </p:cNvPr>
          <p:cNvCxnSpPr>
            <a:cxnSpLocks/>
          </p:cNvCxnSpPr>
          <p:nvPr/>
        </p:nvCxnSpPr>
        <p:spPr>
          <a:xfrm>
            <a:off x="1108710" y="3984010"/>
            <a:ext cx="10161270" cy="0"/>
          </a:xfrm>
          <a:prstGeom prst="line">
            <a:avLst/>
          </a:prstGeom>
          <a:ln/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365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F6FE179-5243-41AC-B311-17F6E55D5606}"/>
              </a:ext>
            </a:extLst>
          </p:cNvPr>
          <p:cNvSpPr/>
          <p:nvPr/>
        </p:nvSpPr>
        <p:spPr>
          <a:xfrm rot="16200000">
            <a:off x="-1225988" y="427889"/>
            <a:ext cx="7239001" cy="6040320"/>
          </a:xfrm>
          <a:prstGeom prst="rect">
            <a:avLst/>
          </a:prstGeom>
          <a:solidFill>
            <a:srgbClr val="5F5F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883147" y="2927415"/>
            <a:ext cx="1904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INDEX</a:t>
            </a:r>
            <a:endParaRPr lang="ko-KR" altLang="en-US" sz="3600" dirty="0">
              <a:solidFill>
                <a:schemeClr val="bg1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2C3BAF7-BA8C-40D0-95B5-8DE6468C90D3}"/>
              </a:ext>
            </a:extLst>
          </p:cNvPr>
          <p:cNvCxnSpPr>
            <a:cxnSpLocks/>
          </p:cNvCxnSpPr>
          <p:nvPr/>
        </p:nvCxnSpPr>
        <p:spPr>
          <a:xfrm flipV="1">
            <a:off x="4859024" y="-576237"/>
            <a:ext cx="0" cy="8100987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CA2D066-5965-AF1C-A72E-8164DCF369FA}"/>
              </a:ext>
            </a:extLst>
          </p:cNvPr>
          <p:cNvSpPr txBox="1"/>
          <p:nvPr/>
        </p:nvSpPr>
        <p:spPr>
          <a:xfrm>
            <a:off x="6096000" y="1362836"/>
            <a:ext cx="3391236" cy="492443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1.</a:t>
            </a:r>
            <a:r>
              <a:rPr lang="ko-KR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배경 및 필요성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EE6AC1-2EED-06D6-A577-9729BB448780}"/>
              </a:ext>
            </a:extLst>
          </p:cNvPr>
          <p:cNvSpPr txBox="1"/>
          <p:nvPr/>
        </p:nvSpPr>
        <p:spPr>
          <a:xfrm>
            <a:off x="6071261" y="2540841"/>
            <a:ext cx="3201734" cy="492443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2.</a:t>
            </a:r>
            <a:r>
              <a:rPr lang="ko-KR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목표 및 비전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8C653C-B215-882D-B64B-7B294EAE08D2}"/>
              </a:ext>
            </a:extLst>
          </p:cNvPr>
          <p:cNvSpPr txBox="1"/>
          <p:nvPr/>
        </p:nvSpPr>
        <p:spPr>
          <a:xfrm>
            <a:off x="6096000" y="3771781"/>
            <a:ext cx="4415764" cy="492443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3.</a:t>
            </a:r>
            <a:r>
              <a:rPr lang="ko-KR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내용 및 방법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704367-B0B1-3B49-B12B-13DD9EA5554D}"/>
              </a:ext>
            </a:extLst>
          </p:cNvPr>
          <p:cNvSpPr txBox="1"/>
          <p:nvPr/>
        </p:nvSpPr>
        <p:spPr>
          <a:xfrm>
            <a:off x="6071260" y="5002721"/>
            <a:ext cx="3415976" cy="492443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4.</a:t>
            </a:r>
            <a:r>
              <a:rPr lang="ko-KR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 추진전략</a:t>
            </a:r>
          </a:p>
        </p:txBody>
      </p:sp>
    </p:spTree>
    <p:extLst>
      <p:ext uri="{BB962C8B-B14F-4D97-AF65-F5344CB8AC3E}">
        <p14:creationId xmlns:p14="http://schemas.microsoft.com/office/powerpoint/2010/main" val="655668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507455" y="122167"/>
            <a:ext cx="3021981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n-ea"/>
              </a:rPr>
              <a:t>1. </a:t>
            </a:r>
            <a:r>
              <a:rPr lang="ko-KR" altLang="en-US" sz="2800" b="1" dirty="0">
                <a:solidFill>
                  <a:srgbClr val="565658"/>
                </a:solidFill>
                <a:latin typeface="+mn-ea"/>
              </a:rPr>
              <a:t>배경 및 필요성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9140C7-062F-C62F-8CE8-04ED90877BC5}"/>
              </a:ext>
            </a:extLst>
          </p:cNvPr>
          <p:cNvSpPr txBox="1"/>
          <p:nvPr/>
        </p:nvSpPr>
        <p:spPr>
          <a:xfrm>
            <a:off x="594465" y="1360967"/>
            <a:ext cx="813315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양돈 농가에서는 많은 돼지를 출산하는 것이 수익과 직결</a:t>
            </a:r>
            <a:br>
              <a:rPr kumimoji="1" lang="en-US" altLang="ko-KR" sz="2000" dirty="0">
                <a:latin typeface="+mn-ea"/>
              </a:rPr>
            </a:br>
            <a:endParaRPr kumimoji="1" lang="en-US" altLang="ko-KR" sz="2000" dirty="0">
              <a:latin typeface="+mn-ea"/>
            </a:endParaRPr>
          </a:p>
          <a:p>
            <a:pPr lvl="1"/>
            <a:r>
              <a:rPr kumimoji="1" lang="en-US" altLang="ko-KR" sz="2000" dirty="0">
                <a:latin typeface="+mn-ea"/>
                <a:sym typeface="Wingdings" pitchFamily="2" charset="2"/>
              </a:rPr>
              <a:t>	</a:t>
            </a:r>
            <a:r>
              <a:rPr kumimoji="1" lang="ko-KR" altLang="en-US" sz="2000" u="sng" dirty="0">
                <a:latin typeface="+mn-ea"/>
                <a:sym typeface="Wingdings" pitchFamily="2" charset="2"/>
              </a:rPr>
              <a:t>적절한 시기에 인공수정 필요</a:t>
            </a:r>
            <a:endParaRPr kumimoji="1" lang="en-US" altLang="ko-KR" sz="2000" u="sng" dirty="0">
              <a:latin typeface="+mn-ea"/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endParaRPr kumimoji="1" lang="en-US" altLang="ko-Kore-KR" sz="2000" dirty="0">
              <a:latin typeface="+mn-ea"/>
              <a:sym typeface="Wingdings" pitchFamily="2" charset="2"/>
            </a:endParaRPr>
          </a:p>
          <a:p>
            <a:pPr marL="285750" indent="-285750">
              <a:buFont typeface="Wingdings" pitchFamily="2" charset="2"/>
              <a:buChar char="à"/>
            </a:pPr>
            <a:endParaRPr kumimoji="1" lang="en-US" altLang="ko-Kore-KR" sz="2000" dirty="0">
              <a:latin typeface="+mn-ea"/>
              <a:sym typeface="Wingdings" pitchFamily="2" charset="2"/>
            </a:endParaRPr>
          </a:p>
          <a:p>
            <a:endParaRPr kumimoji="1" lang="en-US" altLang="ko-Kore-KR" sz="2000" dirty="0">
              <a:latin typeface="+mn-ea"/>
              <a:sym typeface="Wingdings" pitchFamily="2" charset="2"/>
            </a:endParaRPr>
          </a:p>
          <a:p>
            <a:endParaRPr kumimoji="1" lang="en-US" altLang="ko-Kore-KR" sz="2000" dirty="0">
              <a:latin typeface="+mn-ea"/>
              <a:sym typeface="Wingdings" pitchFamily="2" charset="2"/>
            </a:endParaRPr>
          </a:p>
          <a:p>
            <a:r>
              <a:rPr kumimoji="1" lang="ko-KR" altLang="en-US" sz="2000" dirty="0">
                <a:latin typeface="+mn-ea"/>
                <a:sym typeface="Wingdings" pitchFamily="2" charset="2"/>
              </a:rPr>
              <a:t>적절한 시기에 인공수정을 하기 위해서는 많은 시간과 노동력이 요구</a:t>
            </a:r>
            <a:endParaRPr kumimoji="1" lang="en-US" altLang="ko-KR" sz="2000" dirty="0">
              <a:latin typeface="+mn-ea"/>
              <a:sym typeface="Wingdings" pitchFamily="2" charset="2"/>
            </a:endParaRPr>
          </a:p>
          <a:p>
            <a:endParaRPr kumimoji="1" lang="en-US" altLang="ko-Kore-KR" sz="2000" dirty="0">
              <a:latin typeface="+mn-ea"/>
              <a:sym typeface="Wingdings" pitchFamily="2" charset="2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2000" dirty="0" err="1">
                <a:latin typeface="+mn-ea"/>
              </a:rPr>
              <a:t>모돈</a:t>
            </a:r>
            <a:r>
              <a:rPr kumimoji="1" lang="en-US" altLang="ko-KR" sz="2000" dirty="0">
                <a:latin typeface="+mn-ea"/>
              </a:rPr>
              <a:t>(</a:t>
            </a:r>
            <a:r>
              <a:rPr kumimoji="1" lang="ko-KR" altLang="en-US" sz="2000" dirty="0">
                <a:latin typeface="+mn-ea"/>
              </a:rPr>
              <a:t>암컷돼지</a:t>
            </a:r>
            <a:r>
              <a:rPr kumimoji="1" lang="en-US" altLang="ko-KR" sz="2000" dirty="0">
                <a:latin typeface="+mn-ea"/>
              </a:rPr>
              <a:t>)</a:t>
            </a:r>
            <a:r>
              <a:rPr kumimoji="1" lang="ko-KR" altLang="en-US" sz="2000" dirty="0">
                <a:latin typeface="+mn-ea"/>
              </a:rPr>
              <a:t>의 승가 허용 </a:t>
            </a:r>
            <a:r>
              <a:rPr kumimoji="1" lang="en-US" altLang="ko-KR" sz="2000" dirty="0">
                <a:latin typeface="+mn-ea"/>
              </a:rPr>
              <a:t>:</a:t>
            </a:r>
            <a:r>
              <a:rPr kumimoji="1" lang="ko-KR" altLang="en-US" sz="2000" dirty="0">
                <a:latin typeface="+mn-ea"/>
              </a:rPr>
              <a:t> 웅돈</a:t>
            </a:r>
            <a:r>
              <a:rPr kumimoji="1" lang="en-US" altLang="ko-KR" sz="2000" dirty="0">
                <a:latin typeface="+mn-ea"/>
              </a:rPr>
              <a:t>(</a:t>
            </a:r>
            <a:r>
              <a:rPr kumimoji="1" lang="ko-KR" altLang="en-US" sz="2000" dirty="0">
                <a:latin typeface="+mn-ea"/>
              </a:rPr>
              <a:t>수컷돼지</a:t>
            </a:r>
            <a:r>
              <a:rPr kumimoji="1" lang="en-US" altLang="ko-KR" sz="2000" dirty="0">
                <a:latin typeface="+mn-ea"/>
              </a:rPr>
              <a:t>)</a:t>
            </a:r>
            <a:r>
              <a:rPr kumimoji="1" lang="ko-KR" altLang="en-US" sz="2000" dirty="0">
                <a:latin typeface="+mn-ea"/>
              </a:rPr>
              <a:t>을 모돈에게 노출시켜야 하며</a:t>
            </a:r>
            <a:r>
              <a:rPr kumimoji="1" lang="en-US" altLang="ko-KR" sz="2000" dirty="0">
                <a:latin typeface="+mn-ea"/>
              </a:rPr>
              <a:t>,</a:t>
            </a:r>
            <a:r>
              <a:rPr kumimoji="1" lang="ko-KR" altLang="en-US" sz="2000" dirty="0">
                <a:latin typeface="+mn-ea"/>
              </a:rPr>
              <a:t> 관리자가 직접 올라타보아야 함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buFontTx/>
              <a:buChar char="-"/>
            </a:pPr>
            <a:r>
              <a:rPr kumimoji="1" lang="ko-Kore-KR" altLang="en-US" sz="2000" dirty="0">
                <a:latin typeface="+mn-ea"/>
              </a:rPr>
              <a:t>불확실한</a:t>
            </a:r>
            <a:r>
              <a:rPr kumimoji="1" lang="ko-KR" altLang="en-US" sz="2000" dirty="0">
                <a:latin typeface="+mn-ea"/>
              </a:rPr>
              <a:t> 발정 시기 </a:t>
            </a:r>
            <a:r>
              <a:rPr kumimoji="1" lang="en-US" altLang="ko-KR" sz="2000" dirty="0">
                <a:latin typeface="+mn-ea"/>
              </a:rPr>
              <a:t>:</a:t>
            </a:r>
            <a:r>
              <a:rPr kumimoji="1" lang="ko-KR" altLang="en-US" sz="2000" dirty="0">
                <a:latin typeface="+mn-ea"/>
              </a:rPr>
              <a:t> 농장의 업무 시간 외에는 확인 불가</a:t>
            </a:r>
            <a:endParaRPr kumimoji="1" lang="en-US" altLang="ko-KR" sz="2000" dirty="0">
              <a:latin typeface="+mn-ea"/>
            </a:endParaRPr>
          </a:p>
          <a:p>
            <a:pPr lvl="1"/>
            <a:endParaRPr kumimoji="1" lang="en-US" altLang="ko-KR" sz="2000" dirty="0">
              <a:latin typeface="+mn-ea"/>
              <a:sym typeface="Wingdings" pitchFamily="2" charset="2"/>
            </a:endParaRPr>
          </a:p>
          <a:p>
            <a:pPr lvl="1"/>
            <a:r>
              <a:rPr kumimoji="1" lang="en-US" altLang="ko-KR" sz="2000" dirty="0">
                <a:latin typeface="+mn-ea"/>
                <a:sym typeface="Wingdings" pitchFamily="2" charset="2"/>
              </a:rPr>
              <a:t>	</a:t>
            </a:r>
            <a:r>
              <a:rPr kumimoji="1" lang="ko-KR" altLang="en-US" sz="2000" u="sng" dirty="0">
                <a:latin typeface="+mn-ea"/>
                <a:sym typeface="Wingdings" pitchFamily="2" charset="2"/>
              </a:rPr>
              <a:t>더욱 효율적인 </a:t>
            </a:r>
            <a:r>
              <a:rPr kumimoji="1" lang="ko-KR" altLang="en-US" sz="2000" u="sng" dirty="0" err="1">
                <a:latin typeface="+mn-ea"/>
                <a:sym typeface="Wingdings" pitchFamily="2" charset="2"/>
              </a:rPr>
              <a:t>모돈의</a:t>
            </a:r>
            <a:r>
              <a:rPr kumimoji="1" lang="ko-KR" altLang="en-US" sz="2000" u="sng" dirty="0">
                <a:latin typeface="+mn-ea"/>
                <a:sym typeface="Wingdings" pitchFamily="2" charset="2"/>
              </a:rPr>
              <a:t> 인공수정 적기 예측 방법 필요</a:t>
            </a:r>
            <a:endParaRPr kumimoji="1" lang="en-US" altLang="ko-KR" sz="2000" u="sng" dirty="0">
              <a:latin typeface="+mn-ea"/>
              <a:sym typeface="Wingdings" pitchFamily="2" charset="2"/>
            </a:endParaRPr>
          </a:p>
          <a:p>
            <a:endParaRPr kumimoji="1" lang="ko-Kore-KR" altLang="en-US" sz="2000" dirty="0">
              <a:latin typeface="+mn-ea"/>
            </a:endParaRPr>
          </a:p>
        </p:txBody>
      </p:sp>
      <p:sp>
        <p:nvSpPr>
          <p:cNvPr id="5" name="아래쪽 화살표[D] 4">
            <a:extLst>
              <a:ext uri="{FF2B5EF4-FFF2-40B4-BE49-F238E27FC236}">
                <a16:creationId xmlns:a16="http://schemas.microsoft.com/office/drawing/2014/main" id="{F7750477-8E2F-D34A-7022-89E41CEC6D05}"/>
              </a:ext>
            </a:extLst>
          </p:cNvPr>
          <p:cNvSpPr/>
          <p:nvPr/>
        </p:nvSpPr>
        <p:spPr>
          <a:xfrm rot="16200000">
            <a:off x="993717" y="1955858"/>
            <a:ext cx="282762" cy="37464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2200">
              <a:latin typeface="+mn-ea"/>
            </a:endParaRPr>
          </a:p>
        </p:txBody>
      </p:sp>
      <p:sp>
        <p:nvSpPr>
          <p:cNvPr id="7" name="아래쪽 화살표[D] 6">
            <a:extLst>
              <a:ext uri="{FF2B5EF4-FFF2-40B4-BE49-F238E27FC236}">
                <a16:creationId xmlns:a16="http://schemas.microsoft.com/office/drawing/2014/main" id="{D2AD775B-070C-3651-64B8-29316944B9EA}"/>
              </a:ext>
            </a:extLst>
          </p:cNvPr>
          <p:cNvSpPr/>
          <p:nvPr/>
        </p:nvSpPr>
        <p:spPr>
          <a:xfrm rot="16200000">
            <a:off x="1014982" y="5352763"/>
            <a:ext cx="282762" cy="374643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2200">
              <a:latin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A3C383B-D7DC-2986-17C3-DBB2FF13A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223" y="3060510"/>
            <a:ext cx="2842439" cy="2521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AE59AF-6B5C-CE77-41BA-D59AEBBF18AD}"/>
              </a:ext>
            </a:extLst>
          </p:cNvPr>
          <p:cNvSpPr txBox="1"/>
          <p:nvPr/>
        </p:nvSpPr>
        <p:spPr>
          <a:xfrm>
            <a:off x="9369725" y="5713196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모돈의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승가</a:t>
            </a:r>
            <a:r>
              <a:rPr kumimoji="1" lang="ko-KR" altLang="en-US" dirty="0"/>
              <a:t> 허용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13930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507455" y="122167"/>
            <a:ext cx="3021981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n-ea"/>
              </a:rPr>
              <a:t>1. </a:t>
            </a:r>
            <a:r>
              <a:rPr lang="ko-KR" altLang="en-US" sz="2800" b="1" dirty="0">
                <a:solidFill>
                  <a:srgbClr val="565658"/>
                </a:solidFill>
                <a:latin typeface="+mn-ea"/>
              </a:rPr>
              <a:t>배경 및 필요성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FC636E-389A-0F8A-4CDF-076CFD151675}"/>
              </a:ext>
            </a:extLst>
          </p:cNvPr>
          <p:cNvSpPr txBox="1"/>
          <p:nvPr/>
        </p:nvSpPr>
        <p:spPr>
          <a:xfrm>
            <a:off x="714375" y="1371600"/>
            <a:ext cx="9729010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ore-KR" sz="2000" dirty="0"/>
              <a:t>Jodi </a:t>
            </a:r>
            <a:r>
              <a:rPr lang="en" altLang="ko-Kore-KR" sz="2000" dirty="0" err="1"/>
              <a:t>Sterle</a:t>
            </a:r>
            <a:r>
              <a:rPr lang="en-US" altLang="ko-KR" sz="2000" dirty="0"/>
              <a:t>,</a:t>
            </a:r>
            <a:r>
              <a:rPr lang="en" altLang="ko-Kore-KR" sz="2000" dirty="0"/>
              <a:t> Tim Safranski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-</a:t>
            </a:r>
            <a:r>
              <a:rPr lang="ko-KR" altLang="en-US" sz="2000" dirty="0"/>
              <a:t> </a:t>
            </a:r>
            <a:r>
              <a:rPr lang="en-US" altLang="ko-KR" sz="2000" b="0" i="0" dirty="0">
                <a:solidFill>
                  <a:srgbClr val="232323"/>
                </a:solidFill>
                <a:effectLst/>
              </a:rPr>
              <a:t>“</a:t>
            </a:r>
            <a:r>
              <a:rPr lang="en" altLang="ko-Kore-KR" sz="2000" b="0" i="0" dirty="0">
                <a:solidFill>
                  <a:srgbClr val="232323"/>
                </a:solidFill>
                <a:effectLst/>
              </a:rPr>
              <a:t>Artificial Insemination in Swine: Breeding the Female</a:t>
            </a:r>
            <a:r>
              <a:rPr lang="en-US" altLang="ko-KR" sz="2000" b="0" i="0" dirty="0">
                <a:solidFill>
                  <a:srgbClr val="232323"/>
                </a:solidFill>
                <a:effectLst/>
              </a:rPr>
              <a:t>”</a:t>
            </a:r>
          </a:p>
          <a:p>
            <a:endParaRPr lang="en-US" altLang="ko-KR" sz="2000" dirty="0">
              <a:solidFill>
                <a:srgbClr val="232323"/>
              </a:solidFill>
            </a:endParaRPr>
          </a:p>
          <a:p>
            <a:endParaRPr lang="en-US" altLang="ko-KR" sz="2000" dirty="0">
              <a:solidFill>
                <a:srgbClr val="232323"/>
              </a:solidFill>
            </a:endParaRPr>
          </a:p>
          <a:p>
            <a:endParaRPr lang="en-US" altLang="ko-KR" sz="2000" dirty="0">
              <a:solidFill>
                <a:srgbClr val="232323"/>
              </a:solidFill>
            </a:endParaRPr>
          </a:p>
          <a:p>
            <a:r>
              <a:rPr lang="ko-KR" altLang="en-US" sz="2000" dirty="0" err="1">
                <a:solidFill>
                  <a:srgbClr val="232323"/>
                </a:solidFill>
              </a:rPr>
              <a:t>모돈의</a:t>
            </a:r>
            <a:r>
              <a:rPr lang="ko-KR" altLang="en-US" sz="2000" dirty="0">
                <a:solidFill>
                  <a:srgbClr val="232323"/>
                </a:solidFill>
              </a:rPr>
              <a:t> 발정 징후</a:t>
            </a:r>
            <a:endParaRPr lang="en-US" altLang="ko-KR" sz="2000" dirty="0">
              <a:solidFill>
                <a:srgbClr val="232323"/>
              </a:solidFill>
            </a:endParaRPr>
          </a:p>
          <a:p>
            <a:endParaRPr lang="en-US" altLang="ko-KR" sz="2000" dirty="0">
              <a:solidFill>
                <a:srgbClr val="232323"/>
              </a:solidFill>
            </a:endParaRPr>
          </a:p>
          <a:p>
            <a:pPr marL="342900" indent="-342900">
              <a:buFontTx/>
              <a:buChar char="-"/>
            </a:pPr>
            <a:r>
              <a:rPr lang="ko-KR" altLang="en-US" sz="2000" b="0" i="0" dirty="0">
                <a:solidFill>
                  <a:srgbClr val="232323"/>
                </a:solidFill>
                <a:effectLst/>
              </a:rPr>
              <a:t>활동량 증가</a:t>
            </a:r>
            <a:endParaRPr lang="en-US" altLang="ko-KR" sz="2000" b="0" i="0" dirty="0">
              <a:solidFill>
                <a:srgbClr val="232323"/>
              </a:solidFill>
              <a:effectLst/>
            </a:endParaRPr>
          </a:p>
          <a:p>
            <a:pPr marL="342900" indent="-342900">
              <a:buFontTx/>
              <a:buChar char="-"/>
            </a:pPr>
            <a:endParaRPr lang="en-US" altLang="ko-KR" sz="2000" b="0" i="0" dirty="0">
              <a:solidFill>
                <a:srgbClr val="232323"/>
              </a:solidFill>
              <a:effectLst/>
            </a:endParaRPr>
          </a:p>
          <a:p>
            <a:pPr marL="342900" indent="-342900">
              <a:buFontTx/>
              <a:buChar char="-"/>
            </a:pPr>
            <a:r>
              <a:rPr kumimoji="1" lang="ko-Kore-KR" altLang="en-US" sz="2000" dirty="0"/>
              <a:t>발성</a:t>
            </a:r>
            <a:r>
              <a:rPr kumimoji="1" lang="ko-KR" altLang="en-US" sz="2000" dirty="0"/>
              <a:t> 증가</a:t>
            </a:r>
            <a:endParaRPr kumimoji="1" lang="en-US" altLang="ko-KR" sz="2000" dirty="0"/>
          </a:p>
          <a:p>
            <a:pPr marL="342900" indent="-342900">
              <a:buFontTx/>
              <a:buChar char="-"/>
            </a:pPr>
            <a:endParaRPr kumimoji="1" lang="en-US" altLang="ko-KR" sz="2000" dirty="0"/>
          </a:p>
          <a:p>
            <a:pPr marL="342900" indent="-342900">
              <a:buFontTx/>
              <a:buChar char="-"/>
            </a:pPr>
            <a:r>
              <a:rPr kumimoji="1" lang="ko-Kore-KR" altLang="en-US" sz="2000" dirty="0"/>
              <a:t>다른</a:t>
            </a:r>
            <a:r>
              <a:rPr kumimoji="1" lang="ko-KR" altLang="en-US" sz="2000" dirty="0"/>
              <a:t> 돼지의 승가 허용</a:t>
            </a:r>
            <a:endParaRPr kumimoji="1" lang="en-US" altLang="ko-KR" sz="2000" dirty="0"/>
          </a:p>
          <a:p>
            <a:pPr marL="342900" indent="-342900">
              <a:buFontTx/>
              <a:buChar char="-"/>
            </a:pPr>
            <a:endParaRPr kumimoji="1" lang="en-US" altLang="ko-KR" sz="2000" dirty="0"/>
          </a:p>
          <a:p>
            <a:pPr marL="342900" indent="-342900">
              <a:buFontTx/>
              <a:buChar char="-"/>
            </a:pPr>
            <a:r>
              <a:rPr kumimoji="1" lang="ko-KR" altLang="en-US" sz="2000" u="sng" dirty="0"/>
              <a:t>귀를 쫑긋 피는 행동</a:t>
            </a:r>
            <a:endParaRPr kumimoji="1" lang="ko-Kore-KR" altLang="en-US" sz="2000" u="sng" dirty="0"/>
          </a:p>
        </p:txBody>
      </p:sp>
      <p:pic>
        <p:nvPicPr>
          <p:cNvPr id="3" name="그림 2" descr="실내, 닫기이(가) 표시된 사진&#10;&#10;자동 생성된 설명">
            <a:extLst>
              <a:ext uri="{FF2B5EF4-FFF2-40B4-BE49-F238E27FC236}">
                <a16:creationId xmlns:a16="http://schemas.microsoft.com/office/drawing/2014/main" id="{B9451581-B4F4-A42C-C243-A0DD63385B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415" y="2959334"/>
            <a:ext cx="3279308" cy="2000801"/>
          </a:xfrm>
          <a:prstGeom prst="rect">
            <a:avLst/>
          </a:prstGeom>
        </p:spPr>
      </p:pic>
      <p:pic>
        <p:nvPicPr>
          <p:cNvPr id="9" name="그림 8" descr="흐린, 닫기이(가) 표시된 사진&#10;&#10;자동 생성된 설명">
            <a:extLst>
              <a:ext uri="{FF2B5EF4-FFF2-40B4-BE49-F238E27FC236}">
                <a16:creationId xmlns:a16="http://schemas.microsoft.com/office/drawing/2014/main" id="{3DEE61F4-BE7A-3C0E-FD48-E1ABE9EAA4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1605" y="2959334"/>
            <a:ext cx="3279308" cy="20008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11A5E6-828D-23F6-7C32-65CDA67E68E5}"/>
              </a:ext>
            </a:extLst>
          </p:cNvPr>
          <p:cNvSpPr txBox="1"/>
          <p:nvPr/>
        </p:nvSpPr>
        <p:spPr>
          <a:xfrm>
            <a:off x="5396744" y="5181277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발정 시기의 귀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7DEFC6-99F2-D858-1BE2-9D593A4E0284}"/>
              </a:ext>
            </a:extLst>
          </p:cNvPr>
          <p:cNvSpPr txBox="1"/>
          <p:nvPr/>
        </p:nvSpPr>
        <p:spPr>
          <a:xfrm>
            <a:off x="9126384" y="5181277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평소의 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303248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TextBox 140"/>
          <p:cNvSpPr txBox="1"/>
          <p:nvPr/>
        </p:nvSpPr>
        <p:spPr>
          <a:xfrm>
            <a:off x="507455" y="122167"/>
            <a:ext cx="2662908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2.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목표 및 비전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3F0736-7B31-931E-D803-7A28ED5BAA97}"/>
              </a:ext>
            </a:extLst>
          </p:cNvPr>
          <p:cNvSpPr txBox="1"/>
          <p:nvPr/>
        </p:nvSpPr>
        <p:spPr>
          <a:xfrm>
            <a:off x="1132530" y="1325421"/>
            <a:ext cx="98988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2200" b="1" dirty="0"/>
              <a:t>딥러닝</a:t>
            </a:r>
            <a:r>
              <a:rPr kumimoji="1" lang="ko-KR" altLang="en-US" sz="2200" b="1" dirty="0"/>
              <a:t> 기반의 </a:t>
            </a:r>
            <a:r>
              <a:rPr kumimoji="1" lang="en-US" altLang="ko-KR" sz="2200" b="1" dirty="0"/>
              <a:t>‘</a:t>
            </a:r>
            <a:r>
              <a:rPr kumimoji="1" lang="ko-KR" altLang="en-US" sz="2200" b="1" dirty="0"/>
              <a:t>귀 쫑긋 탐지를 통한 </a:t>
            </a:r>
            <a:r>
              <a:rPr kumimoji="1" lang="ko-KR" altLang="en-US" sz="2200" b="1" dirty="0" err="1"/>
              <a:t>모돈</a:t>
            </a:r>
            <a:r>
              <a:rPr kumimoji="1" lang="ko-KR" altLang="en-US" sz="2200" b="1" dirty="0"/>
              <a:t> 인공수정 시점 예측</a:t>
            </a:r>
            <a:r>
              <a:rPr kumimoji="1" lang="en-US" altLang="ko-KR" sz="2200" b="1" dirty="0"/>
              <a:t>’</a:t>
            </a:r>
            <a:r>
              <a:rPr kumimoji="1" lang="ko-KR" altLang="en-US" sz="2200" b="1" dirty="0"/>
              <a:t> 알고리즘 개발</a:t>
            </a:r>
            <a:endParaRPr kumimoji="1" lang="ko-Kore-KR" altLang="en-US" sz="2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ADA4F5-6DB3-6DB6-A179-84A7D4CC728F}"/>
              </a:ext>
            </a:extLst>
          </p:cNvPr>
          <p:cNvSpPr txBox="1"/>
          <p:nvPr/>
        </p:nvSpPr>
        <p:spPr>
          <a:xfrm>
            <a:off x="2808888" y="2713104"/>
            <a:ext cx="661270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ore-KR" altLang="en-US" sz="2000" dirty="0"/>
              <a:t>실시간으로</a:t>
            </a:r>
            <a:r>
              <a:rPr kumimoji="1" lang="ko-KR" altLang="en-US" sz="2000" dirty="0"/>
              <a:t> 돼지의 행동 패턴</a:t>
            </a:r>
            <a:r>
              <a:rPr kumimoji="1" lang="en-US" altLang="ko-KR" sz="2000" dirty="0"/>
              <a:t>(</a:t>
            </a:r>
            <a:r>
              <a:rPr kumimoji="1" lang="ko-KR" altLang="en-US" sz="2000" dirty="0"/>
              <a:t>귀를 쫑긋 피는 행동</a:t>
            </a:r>
            <a:r>
              <a:rPr kumimoji="1" lang="en-US" altLang="ko-KR" sz="2000" dirty="0"/>
              <a:t>)</a:t>
            </a:r>
            <a:r>
              <a:rPr kumimoji="1" lang="ko-KR" altLang="en-US" sz="2000" dirty="0"/>
              <a:t> 분석</a:t>
            </a:r>
            <a:endParaRPr kumimoji="1" lang="en-US" altLang="ko-KR" sz="2000" dirty="0"/>
          </a:p>
          <a:p>
            <a:pPr algn="ctr"/>
            <a:endParaRPr kumimoji="1" lang="en-US" altLang="ko-Kore-KR" sz="2000" dirty="0"/>
          </a:p>
          <a:p>
            <a:pPr algn="ctr"/>
            <a:endParaRPr kumimoji="1" lang="en-US" altLang="ko-Kore-KR" sz="2000" dirty="0"/>
          </a:p>
          <a:p>
            <a:pPr algn="ctr"/>
            <a:endParaRPr kumimoji="1" lang="en-US" altLang="ko-Kore-KR" sz="2000" dirty="0"/>
          </a:p>
          <a:p>
            <a:pPr algn="ctr"/>
            <a:r>
              <a:rPr kumimoji="1" lang="ko-KR" altLang="en-US" sz="2000" dirty="0"/>
              <a:t>적절한 인공수정 시점 예측</a:t>
            </a:r>
            <a:endParaRPr kumimoji="1" lang="en-US" altLang="ko-KR" sz="2000" dirty="0"/>
          </a:p>
          <a:p>
            <a:pPr algn="ctr"/>
            <a:endParaRPr kumimoji="1" lang="en-US" altLang="ko-Kore-KR" sz="2000" dirty="0"/>
          </a:p>
          <a:p>
            <a:pPr algn="ctr"/>
            <a:endParaRPr kumimoji="1" lang="en-US" altLang="ko-Kore-KR" sz="2000" dirty="0"/>
          </a:p>
          <a:p>
            <a:pPr algn="ctr"/>
            <a:endParaRPr kumimoji="1" lang="en-US" altLang="ko-Kore-KR" sz="2000" dirty="0"/>
          </a:p>
          <a:p>
            <a:pPr algn="ctr"/>
            <a:r>
              <a:rPr kumimoji="1" lang="ko-KR" altLang="en-US" sz="2000" dirty="0"/>
              <a:t>웹 애플리케이션으로 사용자에게 알림</a:t>
            </a:r>
            <a:endParaRPr kumimoji="1" lang="ko-Kore-KR" altLang="en-US" sz="2000" dirty="0"/>
          </a:p>
        </p:txBody>
      </p:sp>
      <p:sp>
        <p:nvSpPr>
          <p:cNvPr id="8" name="아래쪽 화살표[D] 7">
            <a:extLst>
              <a:ext uri="{FF2B5EF4-FFF2-40B4-BE49-F238E27FC236}">
                <a16:creationId xmlns:a16="http://schemas.microsoft.com/office/drawing/2014/main" id="{EE8BAE50-6370-5EE1-5AAF-E0A5B02B6B42}"/>
              </a:ext>
            </a:extLst>
          </p:cNvPr>
          <p:cNvSpPr/>
          <p:nvPr/>
        </p:nvSpPr>
        <p:spPr>
          <a:xfrm>
            <a:off x="5853374" y="3249983"/>
            <a:ext cx="438954" cy="540226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2200"/>
          </a:p>
        </p:txBody>
      </p:sp>
      <p:sp>
        <p:nvSpPr>
          <p:cNvPr id="9" name="아래쪽 화살표[D] 8">
            <a:extLst>
              <a:ext uri="{FF2B5EF4-FFF2-40B4-BE49-F238E27FC236}">
                <a16:creationId xmlns:a16="http://schemas.microsoft.com/office/drawing/2014/main" id="{FC651934-37F3-93A2-CC6E-B6170BB2BA26}"/>
              </a:ext>
            </a:extLst>
          </p:cNvPr>
          <p:cNvSpPr/>
          <p:nvPr/>
        </p:nvSpPr>
        <p:spPr>
          <a:xfrm>
            <a:off x="5862485" y="4476892"/>
            <a:ext cx="438954" cy="540226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2200"/>
          </a:p>
        </p:txBody>
      </p:sp>
    </p:spTree>
    <p:extLst>
      <p:ext uri="{BB962C8B-B14F-4D97-AF65-F5344CB8AC3E}">
        <p14:creationId xmlns:p14="http://schemas.microsoft.com/office/powerpoint/2010/main" val="3027126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9631DA-A605-2584-C39E-D3C833C31F6D}"/>
              </a:ext>
            </a:extLst>
          </p:cNvPr>
          <p:cNvSpPr txBox="1"/>
          <p:nvPr/>
        </p:nvSpPr>
        <p:spPr>
          <a:xfrm>
            <a:off x="634352" y="807010"/>
            <a:ext cx="1507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 b="1" dirty="0"/>
              <a:t>Flow Chart</a:t>
            </a:r>
            <a:endParaRPr kumimoji="1" lang="ko-Kore-KR" altLang="en-US" sz="2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7E361C-06C6-7103-A6A3-29190E43D524}"/>
              </a:ext>
            </a:extLst>
          </p:cNvPr>
          <p:cNvSpPr txBox="1"/>
          <p:nvPr/>
        </p:nvSpPr>
        <p:spPr>
          <a:xfrm>
            <a:off x="787227" y="2381485"/>
            <a:ext cx="334296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ore-KR" altLang="en-US" sz="2000" dirty="0"/>
              <a:t>객체</a:t>
            </a:r>
            <a:r>
              <a:rPr kumimoji="1" lang="ko-KR" altLang="en-US" sz="2000" dirty="0"/>
              <a:t> 검출 모델 </a:t>
            </a:r>
            <a:r>
              <a:rPr kumimoji="1" lang="en-US" altLang="ko-KR" sz="2000" dirty="0"/>
              <a:t>: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YOLOv8</a:t>
            </a:r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ore-KR" sz="2000" dirty="0"/>
          </a:p>
          <a:p>
            <a:pPr marL="285750" indent="-285750">
              <a:buFontTx/>
              <a:buChar char="-"/>
            </a:pPr>
            <a:r>
              <a:rPr kumimoji="1" lang="ko-Kore-KR" altLang="en-US" sz="2000" dirty="0"/>
              <a:t>시계열</a:t>
            </a:r>
            <a:r>
              <a:rPr kumimoji="1" lang="ko-KR" altLang="en-US" sz="2000" dirty="0"/>
              <a:t> 예측 모델 </a:t>
            </a:r>
            <a:r>
              <a:rPr kumimoji="1" lang="en-US" altLang="ko-KR" sz="2000" dirty="0"/>
              <a:t>: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LSTM</a:t>
            </a:r>
            <a:endParaRPr kumimoji="1" lang="ko-Kore-KR" alt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818335-7623-3B6C-3A4E-46E7D998F093}"/>
              </a:ext>
            </a:extLst>
          </p:cNvPr>
          <p:cNvSpPr txBox="1"/>
          <p:nvPr/>
        </p:nvSpPr>
        <p:spPr>
          <a:xfrm>
            <a:off x="507455" y="122167"/>
            <a:ext cx="2662908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2.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목표 및 비전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9172BEF-322A-2053-2FBD-FD6D0A78CC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2515" y="465598"/>
            <a:ext cx="3656595" cy="592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070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818335-7623-3B6C-3A4E-46E7D998F093}"/>
              </a:ext>
            </a:extLst>
          </p:cNvPr>
          <p:cNvSpPr txBox="1"/>
          <p:nvPr/>
        </p:nvSpPr>
        <p:spPr>
          <a:xfrm>
            <a:off x="507455" y="122167"/>
            <a:ext cx="2662908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2.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목표 및 비전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2A8218-1CC5-4519-117E-5F1BCDFB775A}"/>
              </a:ext>
            </a:extLst>
          </p:cNvPr>
          <p:cNvSpPr txBox="1"/>
          <p:nvPr/>
        </p:nvSpPr>
        <p:spPr>
          <a:xfrm>
            <a:off x="1187355" y="1583140"/>
            <a:ext cx="734688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ore-KR" altLang="en-US" sz="2000" dirty="0"/>
              <a:t>딥러닝을</a:t>
            </a:r>
            <a:r>
              <a:rPr kumimoji="1" lang="ko-KR" altLang="en-US" sz="2000" dirty="0"/>
              <a:t> 응용한 연구를</a:t>
            </a:r>
            <a:r>
              <a:rPr kumimoji="1" lang="en-US" altLang="ko-KR" sz="2000" dirty="0"/>
              <a:t> </a:t>
            </a:r>
            <a:r>
              <a:rPr kumimoji="1" lang="ko-KR" altLang="en-US" sz="2000" dirty="0"/>
              <a:t>통해 양돈 산업 분야에 기여</a:t>
            </a: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pPr marL="285750" indent="-285750">
              <a:buFontTx/>
              <a:buChar char="-"/>
            </a:pPr>
            <a:r>
              <a:rPr kumimoji="1" lang="ko-KR" altLang="en-US" sz="2000" dirty="0"/>
              <a:t>개발 기술을 활용하여 다른 동물들에게도 적용할 수 있을 것</a:t>
            </a:r>
            <a:endParaRPr kumimoji="1" lang="ko-Kore-KR" alt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E6E8E6-6FC8-765A-98E8-A27A0F41CCE4}"/>
              </a:ext>
            </a:extLst>
          </p:cNvPr>
          <p:cNvSpPr txBox="1"/>
          <p:nvPr/>
        </p:nvSpPr>
        <p:spPr>
          <a:xfrm>
            <a:off x="634352" y="807010"/>
            <a:ext cx="1300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/>
              <a:t>기대 효과</a:t>
            </a:r>
            <a:endParaRPr kumimoji="1" lang="ko-Kore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92847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TextBox 140"/>
          <p:cNvSpPr txBox="1"/>
          <p:nvPr/>
        </p:nvSpPr>
        <p:spPr>
          <a:xfrm>
            <a:off x="507455" y="122167"/>
            <a:ext cx="2662908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3.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내용 및 방법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59CB28-EF9E-C24E-3170-AB1626998081}"/>
              </a:ext>
            </a:extLst>
          </p:cNvPr>
          <p:cNvSpPr txBox="1"/>
          <p:nvPr/>
        </p:nvSpPr>
        <p:spPr>
          <a:xfrm>
            <a:off x="935665" y="1786270"/>
            <a:ext cx="7140096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2000" dirty="0"/>
              <a:t>영상 데이터로부터 </a:t>
            </a:r>
            <a:r>
              <a:rPr kumimoji="1" lang="en-US" altLang="ko-KR" sz="2000" dirty="0"/>
              <a:t>5</a:t>
            </a:r>
            <a:r>
              <a:rPr kumimoji="1" lang="ko-KR" altLang="en-US" sz="2000" dirty="0"/>
              <a:t>초당 </a:t>
            </a:r>
            <a:r>
              <a:rPr kumimoji="1" lang="en-US" altLang="ko-KR" sz="2000" dirty="0"/>
              <a:t>1Frame</a:t>
            </a:r>
            <a:r>
              <a:rPr kumimoji="1" lang="ko-KR" altLang="en-US" sz="2000" dirty="0"/>
              <a:t>을 추출하여 데이터 수집</a:t>
            </a: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ore-KR" sz="2000" dirty="0"/>
          </a:p>
          <a:p>
            <a:pPr marL="285750" indent="-285750">
              <a:buFontTx/>
              <a:buChar char="-"/>
            </a:pPr>
            <a:endParaRPr kumimoji="1" lang="en-US" altLang="ko-Kore-KR" sz="2000" dirty="0"/>
          </a:p>
          <a:p>
            <a:pPr marL="285750" indent="-285750">
              <a:buFontTx/>
              <a:buChar char="-"/>
            </a:pPr>
            <a:r>
              <a:rPr kumimoji="1" lang="ko-KR" altLang="en-US" sz="2000" dirty="0" err="1"/>
              <a:t>모돈의</a:t>
            </a:r>
            <a:r>
              <a:rPr kumimoji="1" lang="ko-KR" altLang="en-US" sz="2000" dirty="0"/>
              <a:t> 양쪽 귀가 모두 보이는 경우에만 </a:t>
            </a:r>
            <a:r>
              <a:rPr kumimoji="1" lang="en-US" altLang="ko-KR" sz="2000" dirty="0"/>
              <a:t>Labelling</a:t>
            </a:r>
          </a:p>
          <a:p>
            <a:pPr marL="285750" indent="-285750">
              <a:buFontTx/>
              <a:buChar char="-"/>
            </a:pPr>
            <a:endParaRPr kumimoji="1" lang="en-US" altLang="ko-Kore-KR" sz="2000" dirty="0"/>
          </a:p>
          <a:p>
            <a:pPr marL="285750" indent="-285750">
              <a:buFontTx/>
              <a:buChar char="-"/>
            </a:pPr>
            <a:endParaRPr kumimoji="1" lang="en-US" altLang="ko-Kore-KR" sz="2000" dirty="0"/>
          </a:p>
          <a:p>
            <a:pPr marL="285750" indent="-285750">
              <a:buFontTx/>
              <a:buChar char="-"/>
            </a:pPr>
            <a:r>
              <a:rPr kumimoji="1" lang="ko-KR" altLang="en-US" sz="2000" dirty="0" err="1"/>
              <a:t>과적합</a:t>
            </a:r>
            <a:r>
              <a:rPr kumimoji="1" lang="ko-KR" altLang="en-US" sz="2000" dirty="0"/>
              <a:t> 방지를 위해 유사한 데이터 등을 삭제</a:t>
            </a: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ore-KR" sz="2000" dirty="0"/>
          </a:p>
          <a:p>
            <a:pPr marL="285750" indent="-285750">
              <a:buFontTx/>
              <a:buChar char="-"/>
            </a:pPr>
            <a:endParaRPr kumimoji="1" lang="en-US" altLang="ko-Kore-KR" sz="2000" dirty="0"/>
          </a:p>
          <a:p>
            <a:pPr marL="285750" indent="-285750">
              <a:buFontTx/>
              <a:buChar char="-"/>
            </a:pPr>
            <a:r>
              <a:rPr lang="en" altLang="ko-Kore-KR" sz="2000" b="0" i="0" dirty="0">
                <a:effectLst/>
              </a:rPr>
              <a:t>YOLO format</a:t>
            </a:r>
            <a:r>
              <a:rPr lang="ko-KR" altLang="en-US" sz="2000" b="0" i="0" dirty="0">
                <a:effectLst/>
              </a:rPr>
              <a:t>의 </a:t>
            </a:r>
            <a:r>
              <a:rPr lang="en" altLang="ko-Kore-KR" sz="2000" b="0" i="0" dirty="0">
                <a:effectLst/>
              </a:rPr>
              <a:t>labeled Data</a:t>
            </a:r>
            <a:r>
              <a:rPr lang="ko-KR" altLang="en-US" sz="2000" b="0" i="0" dirty="0" err="1">
                <a:effectLst/>
              </a:rPr>
              <a:t>를</a:t>
            </a:r>
            <a:r>
              <a:rPr lang="ko-KR" altLang="en-US" sz="2000" b="0" i="0" dirty="0">
                <a:effectLst/>
              </a:rPr>
              <a:t> </a:t>
            </a:r>
            <a:r>
              <a:rPr lang="en" altLang="ko-Kore-KR" sz="2000" b="0" i="0" dirty="0">
                <a:effectLst/>
              </a:rPr>
              <a:t>txt</a:t>
            </a:r>
            <a:r>
              <a:rPr lang="ko-KR" altLang="en-US" sz="2000" b="0" i="0" dirty="0">
                <a:effectLst/>
              </a:rPr>
              <a:t>의 형태로 저장</a:t>
            </a:r>
            <a:endParaRPr lang="en-US" altLang="ko-KR" sz="2000" b="0" i="0" dirty="0">
              <a:effectLst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D8CFB3-B801-FFE8-91AD-496CD248AED5}"/>
              </a:ext>
            </a:extLst>
          </p:cNvPr>
          <p:cNvSpPr txBox="1"/>
          <p:nvPr/>
        </p:nvSpPr>
        <p:spPr>
          <a:xfrm>
            <a:off x="634352" y="807010"/>
            <a:ext cx="2416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/>
              <a:t>데이터셋 구축 방법</a:t>
            </a:r>
            <a:endParaRPr kumimoji="1" lang="ko-Kore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07852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52663" y="276727"/>
            <a:ext cx="11658599" cy="6340642"/>
          </a:xfrm>
          <a:prstGeom prst="rect">
            <a:avLst/>
          </a:prstGeom>
          <a:noFill/>
          <a:ln w="25400">
            <a:solidFill>
              <a:srgbClr val="565658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/>
          <p:cNvSpPr/>
          <p:nvPr/>
        </p:nvSpPr>
        <p:spPr>
          <a:xfrm>
            <a:off x="714375" y="525780"/>
            <a:ext cx="1941019" cy="266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B2D190-72FD-64A6-8C57-F2ECFF3CF336}"/>
              </a:ext>
            </a:extLst>
          </p:cNvPr>
          <p:cNvSpPr txBox="1"/>
          <p:nvPr/>
        </p:nvSpPr>
        <p:spPr>
          <a:xfrm>
            <a:off x="507454" y="2119875"/>
            <a:ext cx="493641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ore-KR" altLang="en-US" sz="2000" dirty="0"/>
              <a:t>돼지의</a:t>
            </a:r>
            <a:r>
              <a:rPr kumimoji="1" lang="ko-KR" altLang="en-US" sz="2000" dirty="0"/>
              <a:t> 양쪽 귀가 꽉 차게 </a:t>
            </a:r>
            <a:r>
              <a:rPr kumimoji="1" lang="en-US" altLang="ko-KR" sz="2000" dirty="0" err="1"/>
              <a:t>bbox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생성</a:t>
            </a: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R" sz="2000" dirty="0"/>
          </a:p>
          <a:p>
            <a:pPr marL="285750" indent="-285750">
              <a:buFontTx/>
              <a:buChar char="-"/>
            </a:pPr>
            <a:r>
              <a:rPr kumimoji="1" lang="en-US" altLang="ko-Kore-KR" sz="2000" dirty="0" err="1"/>
              <a:t>bbox</a:t>
            </a:r>
            <a:r>
              <a:rPr kumimoji="1" lang="en-US" altLang="ko-Kore-KR" sz="2000" dirty="0"/>
              <a:t> </a:t>
            </a:r>
            <a:r>
              <a:rPr kumimoji="1" lang="ko-KR" altLang="en-US" sz="2000" dirty="0"/>
              <a:t>허용 범위보다 지나치게 크거나 작으면 부적합</a:t>
            </a:r>
            <a:endParaRPr kumimoji="1" lang="en-US" altLang="ko-KR" sz="2000" dirty="0"/>
          </a:p>
          <a:p>
            <a:pPr marL="285750" indent="-285750">
              <a:buFontTx/>
              <a:buChar char="-"/>
            </a:pPr>
            <a:endParaRPr kumimoji="1" lang="en-US" altLang="ko-Kore-KR" sz="2000" dirty="0"/>
          </a:p>
          <a:p>
            <a:pPr marL="285750" indent="-285750">
              <a:buFontTx/>
              <a:buChar char="-"/>
            </a:pPr>
            <a:endParaRPr kumimoji="1" lang="en-US" altLang="ko-Kore-KR" sz="2000" dirty="0"/>
          </a:p>
          <a:p>
            <a:pPr marL="285750" indent="-285750">
              <a:buFontTx/>
              <a:buChar char="-"/>
            </a:pPr>
            <a:r>
              <a:rPr kumimoji="1" lang="en-US" altLang="ko-Kore-KR" sz="2000" dirty="0"/>
              <a:t>Class : Ear Popping</a:t>
            </a:r>
            <a:r>
              <a:rPr kumimoji="1" lang="en-US" altLang="ko-KR" sz="2000" dirty="0"/>
              <a:t>/Ear </a:t>
            </a:r>
            <a:r>
              <a:rPr kumimoji="1" lang="en-US" altLang="ko-KR" sz="2000" dirty="0" err="1"/>
              <a:t>Unpopping</a:t>
            </a:r>
            <a:endParaRPr kumimoji="1" lang="ko-Kore-KR" altLang="en-US" sz="2000" dirty="0"/>
          </a:p>
        </p:txBody>
      </p:sp>
      <p:pic>
        <p:nvPicPr>
          <p:cNvPr id="9" name="그림 8" descr="텍스트, 실내, 다채로운, 오렌지이(가) 표시된 사진&#10;&#10;자동 생성된 설명">
            <a:extLst>
              <a:ext uri="{FF2B5EF4-FFF2-40B4-BE49-F238E27FC236}">
                <a16:creationId xmlns:a16="http://schemas.microsoft.com/office/drawing/2014/main" id="{B81CF351-7249-5C33-6B00-EAFDDEB3B4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399" y="1731078"/>
            <a:ext cx="6050733" cy="42955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58F285A-1C87-517E-1AAA-32079DA5933E}"/>
              </a:ext>
            </a:extLst>
          </p:cNvPr>
          <p:cNvSpPr txBox="1"/>
          <p:nvPr/>
        </p:nvSpPr>
        <p:spPr>
          <a:xfrm>
            <a:off x="507455" y="122167"/>
            <a:ext cx="2662908" cy="523220"/>
          </a:xfrm>
          <a:prstGeom prst="rect">
            <a:avLst/>
          </a:prstGeom>
          <a:solidFill>
            <a:srgbClr val="F2F2F2"/>
          </a:solidFill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3.</a:t>
            </a:r>
            <a:r>
              <a:rPr lang="ko-KR" altLang="en-US" sz="2800" b="1" dirty="0">
                <a:solidFill>
                  <a:srgbClr val="565658"/>
                </a:solidFill>
                <a:latin typeface="+mj-lt"/>
                <a:ea typeface="BM HANNA Air OTF" panose="020B0600000101010101" pitchFamily="34" charset="-127"/>
              </a:rPr>
              <a:t> 내용 및 방법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9AB57E-5D01-1334-0685-09C3FC1C7990}"/>
              </a:ext>
            </a:extLst>
          </p:cNvPr>
          <p:cNvSpPr txBox="1"/>
          <p:nvPr/>
        </p:nvSpPr>
        <p:spPr>
          <a:xfrm>
            <a:off x="634352" y="807010"/>
            <a:ext cx="2416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b="1" dirty="0"/>
              <a:t>데이터셋 구축 방법</a:t>
            </a:r>
            <a:endParaRPr kumimoji="1" lang="ko-Kore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158212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5318</TotalTime>
  <Words>453</Words>
  <Application>Microsoft Macintosh PowerPoint</Application>
  <PresentationFormat>와이드스크린</PresentationFormat>
  <Paragraphs>137</Paragraphs>
  <Slides>16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Arial</vt:lpstr>
      <vt:lpstr>Malgun Gothic</vt:lpstr>
      <vt:lpstr>Calibri</vt:lpstr>
      <vt:lpstr>BM HANNA Air OTF</vt:lpstr>
      <vt:lpstr>Wingdings</vt:lpstr>
      <vt:lpstr>Malgun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hhj</dc:creator>
  <cp:lastModifiedBy>신유정</cp:lastModifiedBy>
  <cp:revision>74</cp:revision>
  <dcterms:created xsi:type="dcterms:W3CDTF">2017-05-10T07:33:19Z</dcterms:created>
  <dcterms:modified xsi:type="dcterms:W3CDTF">2023-03-08T00:22:51Z</dcterms:modified>
</cp:coreProperties>
</file>

<file path=docProps/thumbnail.jpeg>
</file>